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81"/>
  </p:normalViewPr>
  <p:slideViewPr>
    <p:cSldViewPr snapToGrid="0" snapToObjects="1">
      <p:cViewPr varScale="1">
        <p:scale>
          <a:sx n="215" d="100"/>
          <a:sy n="215" d="100"/>
        </p:scale>
        <p:origin x="1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23461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08E54AA-5F59-3E30-4CC9-47A87B866B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92277" y="6356350"/>
            <a:ext cx="1222513" cy="4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30–90 Day Digital Growth &amp; Trust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Website • Trust Assets • LinkedIn • YouTube • Google Local • CSR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Google Local Business Page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21" y="1600200"/>
            <a:ext cx="4929352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sz="1800" dirty="0"/>
              <a:t>Weekly Google Business Profile posts</a:t>
            </a:r>
          </a:p>
          <a:p>
            <a:pPr>
              <a:lnSpc>
                <a:spcPct val="200000"/>
              </a:lnSpc>
            </a:pPr>
            <a:r>
              <a:rPr sz="1800" dirty="0"/>
              <a:t>Project photos and short updates</a:t>
            </a:r>
          </a:p>
          <a:p>
            <a:pPr>
              <a:lnSpc>
                <a:spcPct val="200000"/>
              </a:lnSpc>
            </a:pPr>
            <a:r>
              <a:rPr sz="1800" dirty="0"/>
              <a:t>Customer review collection process</a:t>
            </a:r>
          </a:p>
          <a:p>
            <a:pPr>
              <a:lnSpc>
                <a:spcPct val="200000"/>
              </a:lnSpc>
            </a:pPr>
            <a:r>
              <a:rPr sz="1800" dirty="0"/>
              <a:t>Local keyword optimisation and service areas</a:t>
            </a: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0FBE6C00-D8AC-7DB9-93AE-14AC54AD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73" y="1600200"/>
            <a:ext cx="3009838" cy="43565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CSR &amp; Community Content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2" y="3037490"/>
            <a:ext cx="7719848" cy="30886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400" dirty="0"/>
              <a:t>Alex Coles Northampton Saints sponsorship content</a:t>
            </a:r>
          </a:p>
          <a:p>
            <a:pPr>
              <a:lnSpc>
                <a:spcPct val="150000"/>
              </a:lnSpc>
            </a:pPr>
            <a:r>
              <a:rPr sz="2400" dirty="0"/>
              <a:t>Matchday posts and behind-the-scenes content</a:t>
            </a:r>
          </a:p>
          <a:p>
            <a:pPr>
              <a:lnSpc>
                <a:spcPct val="150000"/>
              </a:lnSpc>
            </a:pPr>
            <a:r>
              <a:rPr sz="2400" dirty="0"/>
              <a:t>Community and youth sport support messaging</a:t>
            </a:r>
          </a:p>
          <a:p>
            <a:pPr>
              <a:lnSpc>
                <a:spcPct val="150000"/>
              </a:lnSpc>
            </a:pPr>
            <a:r>
              <a:rPr sz="2400" dirty="0"/>
              <a:t>CSR storytelling across website and LinkedIn</a:t>
            </a:r>
          </a:p>
        </p:txBody>
      </p:sp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E08AD863-AAF6-6DA6-24D1-19E4FEA4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94" t="18748" r="12644" b="23525"/>
          <a:stretch>
            <a:fillRect/>
          </a:stretch>
        </p:blipFill>
        <p:spPr>
          <a:xfrm>
            <a:off x="3479366" y="2052364"/>
            <a:ext cx="1347510" cy="683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Website Plan: Days 1–</a:t>
            </a:r>
            <a:r>
              <a:rPr lang="en-GB" dirty="0"/>
              <a:t>23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089"/>
            <a:ext cx="6879196" cy="4003073"/>
          </a:xfrm>
        </p:spPr>
        <p:txBody>
          <a:bodyPr>
            <a:normAutofit fontScale="70000" lnSpcReduction="20000"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sz="2400" dirty="0"/>
              <a:t>Improve site structure</a:t>
            </a:r>
            <a:r>
              <a:rPr lang="en-GB" sz="2400" dirty="0"/>
              <a:t> Company, Service, Personas, Pain Points</a:t>
            </a:r>
          </a:p>
          <a:p>
            <a:r>
              <a:rPr lang="en-GB" sz="2400" dirty="0"/>
              <a:t>Add clear na</a:t>
            </a:r>
            <a:r>
              <a:rPr sz="2400" dirty="0"/>
              <a:t>vigation, and internal linking</a:t>
            </a:r>
          </a:p>
          <a:p>
            <a:r>
              <a:rPr sz="2400" dirty="0"/>
              <a:t>Add clear calls-to-action and </a:t>
            </a:r>
            <a:r>
              <a:rPr sz="2400" b="1" u="sng" dirty="0"/>
              <a:t>enquiry pathways</a:t>
            </a:r>
          </a:p>
          <a:p>
            <a:r>
              <a:rPr sz="2400" dirty="0"/>
              <a:t>Publish foundational authority content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8934C7-80C4-E460-DF33-0163F30FCE38}"/>
              </a:ext>
            </a:extLst>
          </p:cNvPr>
          <p:cNvSpPr/>
          <p:nvPr/>
        </p:nvSpPr>
        <p:spPr>
          <a:xfrm>
            <a:off x="777764" y="1576551"/>
            <a:ext cx="1355835" cy="1072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Phase 1</a:t>
            </a:r>
          </a:p>
          <a:p>
            <a:pPr algn="ctr"/>
            <a:r>
              <a:rPr lang="en-US" sz="1200" dirty="0"/>
              <a:t>23 day site build</a:t>
            </a:r>
          </a:p>
          <a:p>
            <a:pPr algn="ctr"/>
            <a:r>
              <a:rPr lang="en-US" sz="1200" dirty="0"/>
              <a:t>Company Trust Pages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47C06D-1EEF-D889-75E4-3A5D9F44C181}"/>
              </a:ext>
            </a:extLst>
          </p:cNvPr>
          <p:cNvSpPr/>
          <p:nvPr/>
        </p:nvSpPr>
        <p:spPr>
          <a:xfrm>
            <a:off x="2677509" y="1576551"/>
            <a:ext cx="1355835" cy="1072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Pillar Pages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C5FE26-A8BD-7B3C-FA84-94FE36D229DF}"/>
              </a:ext>
            </a:extLst>
          </p:cNvPr>
          <p:cNvSpPr/>
          <p:nvPr/>
        </p:nvSpPr>
        <p:spPr>
          <a:xfrm>
            <a:off x="4577254" y="1576551"/>
            <a:ext cx="1355835" cy="1072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</a:t>
            </a:r>
          </a:p>
          <a:p>
            <a:pPr algn="ctr"/>
            <a:r>
              <a:rPr lang="en-US" dirty="0"/>
              <a:t>Pages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2C20C7-F8CC-5D72-8FA7-C322D4B11FA1}"/>
              </a:ext>
            </a:extLst>
          </p:cNvPr>
          <p:cNvSpPr/>
          <p:nvPr/>
        </p:nvSpPr>
        <p:spPr>
          <a:xfrm>
            <a:off x="6374523" y="1576551"/>
            <a:ext cx="1355835" cy="1072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Pain point pages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41FC44-8516-54BE-80EC-2922626B7495}"/>
              </a:ext>
            </a:extLst>
          </p:cNvPr>
          <p:cNvSpPr/>
          <p:nvPr/>
        </p:nvSpPr>
        <p:spPr>
          <a:xfrm>
            <a:off x="777764" y="2763699"/>
            <a:ext cx="7210098" cy="4624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Credibility.          Capability. 		Trust assets.      	Traffic &amp; Conversion.  </a:t>
            </a:r>
          </a:p>
        </p:txBody>
      </p:sp>
      <p:pic>
        <p:nvPicPr>
          <p:cNvPr id="9" name="Picture 8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4775B9F6-9237-CD52-0471-9A51CC1B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55" y="3643037"/>
            <a:ext cx="883219" cy="835347"/>
          </a:xfrm>
          <a:prstGeom prst="rect">
            <a:avLst/>
          </a:prstGeom>
        </p:spPr>
      </p:pic>
      <p:pic>
        <p:nvPicPr>
          <p:cNvPr id="10" name="Picture 9" descr="A person looking at a piece of paper&#10;&#10;AI-generated content may be incorrect.">
            <a:extLst>
              <a:ext uri="{FF2B5EF4-FFF2-40B4-BE49-F238E27FC236}">
                <a16:creationId xmlns:a16="http://schemas.microsoft.com/office/drawing/2014/main" id="{EAEC38C5-5B11-D7CA-F0C0-CC983FD5E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5694" y="3631850"/>
            <a:ext cx="883218" cy="835347"/>
          </a:xfrm>
          <a:prstGeom prst="rect">
            <a:avLst/>
          </a:prstGeom>
        </p:spPr>
      </p:pic>
      <p:pic>
        <p:nvPicPr>
          <p:cNvPr id="11" name="Picture 10" descr="A close-up of a machine&#10;&#10;AI-generated content may be incorrect.">
            <a:extLst>
              <a:ext uri="{FF2B5EF4-FFF2-40B4-BE49-F238E27FC236}">
                <a16:creationId xmlns:a16="http://schemas.microsoft.com/office/drawing/2014/main" id="{9D58ADC5-E43A-5486-0068-B9CAEA1B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27" y="3643037"/>
            <a:ext cx="904454" cy="812971"/>
          </a:xfrm>
          <a:prstGeom prst="rect">
            <a:avLst/>
          </a:prstGeom>
        </p:spPr>
      </p:pic>
      <p:pic>
        <p:nvPicPr>
          <p:cNvPr id="12" name="Picture 11" descr="A person using a computer&#10;&#10;AI-generated content may be incorrect.">
            <a:extLst>
              <a:ext uri="{FF2B5EF4-FFF2-40B4-BE49-F238E27FC236}">
                <a16:creationId xmlns:a16="http://schemas.microsoft.com/office/drawing/2014/main" id="{9AE692D8-C5A5-A1B0-5060-C5F8A5126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117" y="3643037"/>
            <a:ext cx="812972" cy="812972"/>
          </a:xfrm>
          <a:prstGeom prst="rect">
            <a:avLst/>
          </a:prstGeom>
        </p:spPr>
      </p:pic>
      <p:pic>
        <p:nvPicPr>
          <p:cNvPr id="13" name="Picture 12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EC0A9E5A-8837-60FE-C08E-51AD81F08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198" y="3643036"/>
            <a:ext cx="812971" cy="812971"/>
          </a:xfrm>
          <a:prstGeom prst="rect">
            <a:avLst/>
          </a:prstGeom>
        </p:spPr>
      </p:pic>
      <p:pic>
        <p:nvPicPr>
          <p:cNvPr id="15" name="Picture 14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F766D487-4025-7651-0AD8-B0D5CFE99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48" y="4556399"/>
            <a:ext cx="1127310" cy="219981"/>
          </a:xfrm>
          <a:prstGeom prst="rect">
            <a:avLst/>
          </a:prstGeom>
        </p:spPr>
      </p:pic>
      <p:pic>
        <p:nvPicPr>
          <p:cNvPr id="17" name="Picture 16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883CB2F-F562-8868-B821-3E8D618BE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070" y="4550834"/>
            <a:ext cx="1204690" cy="234680"/>
          </a:xfrm>
          <a:prstGeom prst="rect">
            <a:avLst/>
          </a:prstGeom>
        </p:spPr>
      </p:pic>
      <p:pic>
        <p:nvPicPr>
          <p:cNvPr id="21" name="Picture 20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F0DDDCFD-592F-9010-F679-3CB62A5D6D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2836" y="4542256"/>
            <a:ext cx="1053560" cy="234124"/>
          </a:xfrm>
          <a:prstGeom prst="rect">
            <a:avLst/>
          </a:prstGeom>
        </p:spPr>
      </p:pic>
      <p:pic>
        <p:nvPicPr>
          <p:cNvPr id="23" name="Picture 2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B2B368CF-ABA0-D1A4-F134-8E479F2AA8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238" y="4542255"/>
            <a:ext cx="1006736" cy="234124"/>
          </a:xfrm>
          <a:prstGeom prst="rect">
            <a:avLst/>
          </a:prstGeom>
        </p:spPr>
      </p:pic>
      <p:pic>
        <p:nvPicPr>
          <p:cNvPr id="25" name="Picture 24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A9B87B39-FF44-BAB7-3C68-FAB6824B11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9197" y="4556399"/>
            <a:ext cx="812971" cy="2199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DF579F-A8C7-E65F-85EB-7C509AF8A799}"/>
              </a:ext>
            </a:extLst>
          </p:cNvPr>
          <p:cNvSpPr txBox="1"/>
          <p:nvPr/>
        </p:nvSpPr>
        <p:spPr>
          <a:xfrm>
            <a:off x="2961377" y="32374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Launch core service pillar pages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Website Plan: Days 31–60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062" y="1933904"/>
            <a:ext cx="7556938" cy="4192260"/>
          </a:xfrm>
        </p:spPr>
        <p:txBody>
          <a:bodyPr>
            <a:normAutofit/>
          </a:bodyPr>
          <a:lstStyle/>
          <a:p>
            <a:r>
              <a:rPr sz="2800" dirty="0"/>
              <a:t>Publish solution cluster pages </a:t>
            </a:r>
            <a:endParaRPr lang="en-GB" sz="2800" dirty="0"/>
          </a:p>
          <a:p>
            <a:r>
              <a:rPr sz="2800" dirty="0"/>
              <a:t>(Launch first industry-specific landing pages</a:t>
            </a:r>
          </a:p>
          <a:p>
            <a:r>
              <a:rPr sz="2800" dirty="0"/>
              <a:t>Add early case studies and project imagery</a:t>
            </a:r>
          </a:p>
          <a:p>
            <a:r>
              <a:rPr sz="2800" dirty="0"/>
              <a:t>Optimize pages for conversion and search intent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Website Plan: Days 61–90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4" y="1923393"/>
            <a:ext cx="7047186" cy="4202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400" dirty="0"/>
              <a:t>Expand into persona-based and pain-point pages</a:t>
            </a:r>
          </a:p>
          <a:p>
            <a:pPr>
              <a:lnSpc>
                <a:spcPct val="150000"/>
              </a:lnSpc>
            </a:pPr>
            <a:r>
              <a:rPr sz="2400" dirty="0"/>
              <a:t>Add comparison and objection-handling content</a:t>
            </a:r>
          </a:p>
          <a:p>
            <a:pPr>
              <a:lnSpc>
                <a:spcPct val="150000"/>
              </a:lnSpc>
            </a:pPr>
            <a:r>
              <a:rPr sz="2400" dirty="0"/>
              <a:t>Embed video and trust assets across key pages</a:t>
            </a:r>
          </a:p>
          <a:p>
            <a:pPr>
              <a:lnSpc>
                <a:spcPct val="150000"/>
              </a:lnSpc>
            </a:pPr>
            <a:r>
              <a:rPr sz="2400" dirty="0"/>
              <a:t>Refine SEO based on early performance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Company Trust Assets: Days 1–30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806" y="1600200"/>
            <a:ext cx="7866993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Professional photography of team, workshop, and projects</a:t>
            </a:r>
          </a:p>
          <a:p>
            <a:pPr>
              <a:lnSpc>
                <a:spcPct val="200000"/>
              </a:lnSpc>
            </a:pPr>
            <a:r>
              <a:rPr sz="2400" dirty="0"/>
              <a:t>Company introduction video and workshop walkthrough</a:t>
            </a:r>
          </a:p>
          <a:p>
            <a:pPr>
              <a:lnSpc>
                <a:spcPct val="200000"/>
              </a:lnSpc>
            </a:pPr>
            <a:r>
              <a:rPr sz="2400" dirty="0"/>
              <a:t>Certification, partner, and compliance visuals</a:t>
            </a:r>
          </a:p>
          <a:p>
            <a:pPr>
              <a:lnSpc>
                <a:spcPct val="200000"/>
              </a:lnSpc>
            </a:pPr>
            <a:r>
              <a:rPr sz="2400" dirty="0"/>
              <a:t>LinkedIn profile and website visual refresh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Company Trust Assets: Days 31–60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sz="2800" dirty="0"/>
              <a:t>Publish 3 core written case studies</a:t>
            </a:r>
          </a:p>
          <a:p>
            <a:pPr>
              <a:lnSpc>
                <a:spcPct val="200000"/>
              </a:lnSpc>
            </a:pPr>
            <a:r>
              <a:rPr sz="2800" dirty="0"/>
              <a:t>Capture before-and-after project imagery</a:t>
            </a:r>
          </a:p>
          <a:p>
            <a:pPr>
              <a:lnSpc>
                <a:spcPct val="200000"/>
              </a:lnSpc>
            </a:pPr>
            <a:r>
              <a:rPr sz="2800" dirty="0"/>
              <a:t>Create short-form project and engineer videos</a:t>
            </a:r>
          </a:p>
          <a:p>
            <a:pPr>
              <a:lnSpc>
                <a:spcPct val="200000"/>
              </a:lnSpc>
            </a:pPr>
            <a:r>
              <a:rPr sz="2800" dirty="0"/>
              <a:t>Develop downloadable PDF assets for sales use</a:t>
            </a:r>
          </a:p>
        </p:txBody>
      </p:sp>
      <p:pic>
        <p:nvPicPr>
          <p:cNvPr id="4" name="Picture 3" descr="A logo for case study&#10;&#10;AI-generated content may be incorrect.">
            <a:extLst>
              <a:ext uri="{FF2B5EF4-FFF2-40B4-BE49-F238E27FC236}">
                <a16:creationId xmlns:a16="http://schemas.microsoft.com/office/drawing/2014/main" id="{8FD9DE0B-D767-2018-3878-C0F4208F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95" t="21308" r="10210" b="24856"/>
          <a:stretch>
            <a:fillRect/>
          </a:stretch>
        </p:blipFill>
        <p:spPr>
          <a:xfrm>
            <a:off x="6416568" y="1787545"/>
            <a:ext cx="1492468" cy="664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Company Trust Assets: Days 61–90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5752"/>
            <a:ext cx="8229600" cy="33304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sz="2800" dirty="0"/>
              <a:t>Advanced case studies with performance metrics</a:t>
            </a:r>
          </a:p>
          <a:p>
            <a:pPr>
              <a:lnSpc>
                <a:spcPct val="200000"/>
              </a:lnSpc>
            </a:pPr>
            <a:r>
              <a:rPr sz="2800" dirty="0"/>
              <a:t>Client testimonials and success stories</a:t>
            </a:r>
          </a:p>
          <a:p>
            <a:pPr>
              <a:lnSpc>
                <a:spcPct val="200000"/>
              </a:lnSpc>
            </a:pPr>
            <a:r>
              <a:rPr sz="2800" dirty="0"/>
              <a:t>Industry-specific trust content</a:t>
            </a:r>
          </a:p>
          <a:p>
            <a:pPr>
              <a:lnSpc>
                <a:spcPct val="200000"/>
              </a:lnSpc>
            </a:pPr>
            <a:r>
              <a:rPr sz="2800" dirty="0"/>
              <a:t>Evergreen educational and proof assets</a:t>
            </a:r>
          </a:p>
        </p:txBody>
      </p:sp>
      <p:pic>
        <p:nvPicPr>
          <p:cNvPr id="4" name="Picture 3" descr="A logo for case study&#10;&#10;AI-generated content may be incorrect.">
            <a:extLst>
              <a:ext uri="{FF2B5EF4-FFF2-40B4-BE49-F238E27FC236}">
                <a16:creationId xmlns:a16="http://schemas.microsoft.com/office/drawing/2014/main" id="{088B58E2-8C5A-AED3-D326-E76BAB03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95" t="21308" r="10210" b="24856"/>
          <a:stretch>
            <a:fillRect/>
          </a:stretch>
        </p:blipFill>
        <p:spPr>
          <a:xfrm>
            <a:off x="3494692" y="1892648"/>
            <a:ext cx="1492468" cy="664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LinkedIn Showcase Plan (Day 60+)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2" y="1600200"/>
            <a:ext cx="7972097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sz="2000" dirty="0"/>
              <a:t>2–3 posts per week focusing on proof and expertise</a:t>
            </a:r>
          </a:p>
          <a:p>
            <a:pPr>
              <a:lnSpc>
                <a:spcPct val="200000"/>
              </a:lnSpc>
            </a:pPr>
            <a:r>
              <a:rPr sz="2000" dirty="0"/>
              <a:t>Project highlights, engineer spotlights, case studies</a:t>
            </a:r>
          </a:p>
          <a:p>
            <a:pPr>
              <a:lnSpc>
                <a:spcPct val="200000"/>
              </a:lnSpc>
            </a:pPr>
            <a:r>
              <a:rPr sz="2000" dirty="0"/>
              <a:t>Short-form video clips repurposed from YouTube</a:t>
            </a:r>
          </a:p>
          <a:p>
            <a:pPr>
              <a:lnSpc>
                <a:spcPct val="200000"/>
              </a:lnSpc>
            </a:pPr>
            <a:r>
              <a:rPr sz="2000" dirty="0"/>
              <a:t>Thought leadership from leadership team</a:t>
            </a:r>
          </a:p>
        </p:txBody>
      </p:sp>
      <p:pic>
        <p:nvPicPr>
          <p:cNvPr id="4" name="Picture 3" descr="A person in a sports uniform&#10;&#10;AI-generated content may be incorrect.">
            <a:extLst>
              <a:ext uri="{FF2B5EF4-FFF2-40B4-BE49-F238E27FC236}">
                <a16:creationId xmlns:a16="http://schemas.microsoft.com/office/drawing/2014/main" id="{281EDE5C-E129-144C-327D-20959D5E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78" y="5741276"/>
            <a:ext cx="632222" cy="976432"/>
          </a:xfrm>
          <a:prstGeom prst="rect">
            <a:avLst/>
          </a:prstGeom>
        </p:spPr>
      </p:pic>
      <p:pic>
        <p:nvPicPr>
          <p:cNvPr id="6" name="Picture 5" descr="A long shot of a building&#10;&#10;AI-generated content may be incorrect.">
            <a:extLst>
              <a:ext uri="{FF2B5EF4-FFF2-40B4-BE49-F238E27FC236}">
                <a16:creationId xmlns:a16="http://schemas.microsoft.com/office/drawing/2014/main" id="{2B5AF090-AE0F-2122-7BA6-CA069FA9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90" y="5741277"/>
            <a:ext cx="1229710" cy="976432"/>
          </a:xfrm>
          <a:prstGeom prst="rect">
            <a:avLst/>
          </a:prstGeom>
        </p:spPr>
      </p:pic>
      <p:pic>
        <p:nvPicPr>
          <p:cNvPr id="8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BF7CE6C9-A4EA-F9E3-A192-FA8F0A9AF1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14" t="21149" r="8265" b="31351"/>
          <a:stretch>
            <a:fillRect/>
          </a:stretch>
        </p:blipFill>
        <p:spPr>
          <a:xfrm>
            <a:off x="5646242" y="4860233"/>
            <a:ext cx="1681655" cy="645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04CB49-B354-68C1-556A-46BF1FF38AAC}"/>
              </a:ext>
            </a:extLst>
          </p:cNvPr>
          <p:cNvSpPr txBox="1"/>
          <p:nvPr/>
        </p:nvSpPr>
        <p:spPr>
          <a:xfrm>
            <a:off x="5646242" y="5741276"/>
            <a:ext cx="168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Company news</a:t>
            </a:r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0467183C-0A35-21B9-D85B-7C23ED8E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94" t="18748" r="12644" b="23525"/>
          <a:stretch>
            <a:fillRect/>
          </a:stretch>
        </p:blipFill>
        <p:spPr>
          <a:xfrm>
            <a:off x="3613585" y="4858626"/>
            <a:ext cx="1347510" cy="683588"/>
          </a:xfrm>
          <a:prstGeom prst="rect">
            <a:avLst/>
          </a:prstGeom>
        </p:spPr>
      </p:pic>
      <p:pic>
        <p:nvPicPr>
          <p:cNvPr id="13" name="Picture 12" descr="A logo for case study&#10;&#10;AI-generated content may be incorrect.">
            <a:extLst>
              <a:ext uri="{FF2B5EF4-FFF2-40B4-BE49-F238E27FC236}">
                <a16:creationId xmlns:a16="http://schemas.microsoft.com/office/drawing/2014/main" id="{9CC2BE82-9909-F063-1818-707E571B81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95" t="21308" r="10210" b="24856"/>
          <a:stretch>
            <a:fillRect/>
          </a:stretch>
        </p:blipFill>
        <p:spPr>
          <a:xfrm>
            <a:off x="1392623" y="4877586"/>
            <a:ext cx="1492468" cy="6646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YouTube Video &amp; Shorts Plan (Day 60+)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sz="2000" dirty="0"/>
              <a:t>Educational short videos (30–60 seconds)</a:t>
            </a:r>
          </a:p>
          <a:p>
            <a:pPr>
              <a:lnSpc>
                <a:spcPct val="200000"/>
              </a:lnSpc>
            </a:pPr>
            <a:r>
              <a:rPr sz="2000" dirty="0"/>
              <a:t>SCADA, PLC, and refurb explainers</a:t>
            </a:r>
          </a:p>
          <a:p>
            <a:pPr>
              <a:lnSpc>
                <a:spcPct val="200000"/>
              </a:lnSpc>
            </a:pPr>
            <a:r>
              <a:rPr sz="2000" dirty="0"/>
              <a:t>Behind-the-scenes and project walkthroughs</a:t>
            </a:r>
          </a:p>
          <a:p>
            <a:pPr>
              <a:lnSpc>
                <a:spcPct val="200000"/>
              </a:lnSpc>
            </a:pPr>
            <a:r>
              <a:rPr sz="2000" dirty="0"/>
              <a:t>Repurpose Shorts for LinkedIn and website embeds</a:t>
            </a:r>
            <a:endParaRPr lang="en-GB" sz="2000" dirty="0"/>
          </a:p>
          <a:p>
            <a:pPr>
              <a:lnSpc>
                <a:spcPct val="200000"/>
              </a:lnSpc>
            </a:pPr>
            <a:r>
              <a:rPr lang="en-GB" sz="2000" dirty="0"/>
              <a:t>CSR Saints Alex Coles videos</a:t>
            </a:r>
            <a:endParaRPr sz="2000" dirty="0"/>
          </a:p>
        </p:txBody>
      </p:sp>
      <p:pic>
        <p:nvPicPr>
          <p:cNvPr id="5" name="Picture 4" descr="A person in a sports uniform&#10;&#10;AI-generated content may be incorrect.">
            <a:extLst>
              <a:ext uri="{FF2B5EF4-FFF2-40B4-BE49-F238E27FC236}">
                <a16:creationId xmlns:a16="http://schemas.microsoft.com/office/drawing/2014/main" id="{7A97FBDC-EF80-CB60-74A1-2504FE8E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35" y="3134929"/>
            <a:ext cx="1143000" cy="1765300"/>
          </a:xfrm>
          <a:prstGeom prst="rect">
            <a:avLst/>
          </a:prstGeom>
        </p:spPr>
      </p:pic>
      <p:pic>
        <p:nvPicPr>
          <p:cNvPr id="6" name="Picture 5" descr="A blue and green logo&#10;&#10;AI-generated content may be incorrect.">
            <a:extLst>
              <a:ext uri="{FF2B5EF4-FFF2-40B4-BE49-F238E27FC236}">
                <a16:creationId xmlns:a16="http://schemas.microsoft.com/office/drawing/2014/main" id="{B1B3DC17-ED00-D034-36D0-025DD3D8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14" t="21149" r="8265" b="31351"/>
          <a:stretch>
            <a:fillRect/>
          </a:stretch>
        </p:blipFill>
        <p:spPr>
          <a:xfrm>
            <a:off x="6812890" y="1908995"/>
            <a:ext cx="1681655" cy="6453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CA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368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30–90 Day Digital Growth &amp; Trust Plan</vt:lpstr>
      <vt:lpstr>Website Plan: Days 1–23</vt:lpstr>
      <vt:lpstr>Website Plan: Days 31–60</vt:lpstr>
      <vt:lpstr>Website Plan: Days 61–90</vt:lpstr>
      <vt:lpstr>Company Trust Assets: Days 1–30</vt:lpstr>
      <vt:lpstr>Company Trust Assets: Days 31–60</vt:lpstr>
      <vt:lpstr>Company Trust Assets: Days 61–90</vt:lpstr>
      <vt:lpstr>LinkedIn Showcase Plan (Day 60+)</vt:lpstr>
      <vt:lpstr>YouTube Video &amp; Shorts Plan (Day 60+)</vt:lpstr>
      <vt:lpstr>Google Local Business Page Plan</vt:lpstr>
      <vt:lpstr>CSR &amp; Community Content 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Simon Hunt</cp:lastModifiedBy>
  <cp:revision>2</cp:revision>
  <dcterms:created xsi:type="dcterms:W3CDTF">2013-01-27T09:14:16Z</dcterms:created>
  <dcterms:modified xsi:type="dcterms:W3CDTF">2026-01-07T09:14:33Z</dcterms:modified>
  <cp:category/>
</cp:coreProperties>
</file>